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consolata" panose="020F0502020204030204" pitchFamily="2" charset="0"/>
      <p:regular r:id="rId8"/>
    </p:embeddedFont>
    <p:embeddedFont>
      <p:font typeface="Montserrat Black" panose="020F0502020204030204" pitchFamily="2" charset="0"/>
      <p:regular r:id="rId9"/>
    </p:embeddedFont>
    <p:embeddedFont>
      <p:font typeface="Montserrat Light" panose="00000400000000000000" pitchFamily="2" charset="0"/>
      <p:regular r:id="rId1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2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49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Déploiement &amp; Orchestration d'une Architecture Microservices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Projet Poll API – De la Conteneurisation à la Haute Disponibilité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951"/>
            <a:ext cx="5211604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Objectifs du Projet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589" y="1603534"/>
            <a:ext cx="13205222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 défi : transformer une application monolithique classique en une architecture distribuée moderne, résiliente et capable de s'adapter aux exigences de production.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2589" y="2484001"/>
            <a:ext cx="6500813" cy="2654379"/>
          </a:xfrm>
          <a:prstGeom prst="roundRect">
            <a:avLst>
              <a:gd name="adj" fmla="val 34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923806" y="2695218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803" y="2863096"/>
            <a:ext cx="274796" cy="2747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3806" y="3509605"/>
            <a:ext cx="332101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Orchestration Complète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23806" y="3949898"/>
            <a:ext cx="607837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Gérer le cycle de vie complet des conteneurs : démarrage séquentiel, arrêt gracieux, redémarrage automatique en cas de panne.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998" y="2484001"/>
            <a:ext cx="6500813" cy="2654379"/>
          </a:xfrm>
          <a:prstGeom prst="roundRect">
            <a:avLst>
              <a:gd name="adj" fmla="val 34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628215" y="2695218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6212" y="2863096"/>
            <a:ext cx="274796" cy="27479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8215" y="3509605"/>
            <a:ext cx="26558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Haute Disponibilité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8215" y="3949898"/>
            <a:ext cx="607837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Garantir la continuité de service même lors de la défaillance d'un composant grâce à la réplication et au load balancing automatique.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2589" y="5341977"/>
            <a:ext cx="6500813" cy="2328624"/>
          </a:xfrm>
          <a:prstGeom prst="roundRect">
            <a:avLst>
              <a:gd name="adj" fmla="val 39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Shape 11"/>
          <p:cNvSpPr/>
          <p:nvPr/>
        </p:nvSpPr>
        <p:spPr>
          <a:xfrm>
            <a:off x="923806" y="555319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803" y="5721072"/>
            <a:ext cx="274796" cy="27479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23806" y="6367582"/>
            <a:ext cx="306062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Robustesse &amp; Fiabilité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23806" y="680787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Implémenter des healthchecks intelligents pour vérifier l'intégrité des services avant leur mise en production.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6998" y="5341977"/>
            <a:ext cx="6500813" cy="2328624"/>
          </a:xfrm>
          <a:prstGeom prst="roundRect">
            <a:avLst>
              <a:gd name="adj" fmla="val 39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7628215" y="5553194"/>
            <a:ext cx="610791" cy="610791"/>
          </a:xfrm>
          <a:prstGeom prst="roundRect">
            <a:avLst>
              <a:gd name="adj" fmla="val 14969254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6212" y="5721072"/>
            <a:ext cx="274796" cy="27479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8215" y="6367582"/>
            <a:ext cx="30968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Infrastructure as Code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8215" y="6807875"/>
            <a:ext cx="607837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Définir toute l'infrastructure via docker-compose.yml pour un déploiement reproductible, versionné et documenté.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F9E73-EFFF-0BDE-DB31-8CB12386C175}"/>
              </a:ext>
            </a:extLst>
          </p:cNvPr>
          <p:cNvSpPr/>
          <p:nvPr/>
        </p:nvSpPr>
        <p:spPr>
          <a:xfrm>
            <a:off x="12773025" y="7792759"/>
            <a:ext cx="1857375" cy="341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113" y="420886"/>
            <a:ext cx="6405682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Stack Technique &amp; Architecture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113" y="1255038"/>
            <a:ext cx="2224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Outils DevOps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19113" y="1699974"/>
            <a:ext cx="6615232" cy="1181457"/>
          </a:xfrm>
          <a:prstGeom prst="roundRect">
            <a:avLst>
              <a:gd name="adj" fmla="val 774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82585" y="1863447"/>
            <a:ext cx="2692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Docker &amp; Docker Compose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82585" y="2243376"/>
            <a:ext cx="628828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Conteneurisation des services et définition déclarative de l'infrastructure complète.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19113" y="3029664"/>
            <a:ext cx="6615232" cy="1181457"/>
          </a:xfrm>
          <a:prstGeom prst="roundRect">
            <a:avLst>
              <a:gd name="adj" fmla="val 774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682585" y="3193137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Docker Swarm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82585" y="3573066"/>
            <a:ext cx="628828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Orchestration native, clustering multi-nœuds et réseau overlay pour l'isolation des communications.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3676" y="1255038"/>
            <a:ext cx="23949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Services Applicatifs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03676" y="1699974"/>
            <a:ext cx="148233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503676" y="1936790"/>
            <a:ext cx="6615232" cy="1524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7503676" y="2041327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API Node.js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03676" y="2421255"/>
            <a:ext cx="661523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Cœur métier : traitement des votes et logique applicative.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503676" y="2917984"/>
            <a:ext cx="148233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503676" y="3154799"/>
            <a:ext cx="6615232" cy="1524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503676" y="3259336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Frontend Nginx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3676" y="3639264"/>
            <a:ext cx="661523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Interface utilisateur statique optimisée pour les performances.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03676" y="4135993"/>
            <a:ext cx="148233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503676" y="4372808"/>
            <a:ext cx="6615232" cy="1524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7503676" y="4477345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PostgreSQL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3676" y="4857274"/>
            <a:ext cx="661523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Base de données relationnelle pour la persistance des résultats.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7503676" y="5354002"/>
            <a:ext cx="148233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7503676" y="5590818"/>
            <a:ext cx="6615232" cy="1524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7503676" y="5695355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Redis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03676" y="6075283"/>
            <a:ext cx="661523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Cache en mémoire pour le comptage temps réel et l'amélioration des performances.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7503676" y="6572012"/>
            <a:ext cx="148233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503676" y="6808827"/>
            <a:ext cx="6615232" cy="1524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7503676" y="6913364"/>
            <a:ext cx="185404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Adminer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503676" y="7293293"/>
            <a:ext cx="661523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Interface web de supervision et gestion de la base de données.</a:t>
            </a:r>
            <a:endParaRPr lang="en-US" sz="11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B086D-BF40-C3D4-19A4-C4C8813747C5}"/>
              </a:ext>
            </a:extLst>
          </p:cNvPr>
          <p:cNvSpPr/>
          <p:nvPr/>
        </p:nvSpPr>
        <p:spPr>
          <a:xfrm>
            <a:off x="12773025" y="7792759"/>
            <a:ext cx="1857375" cy="341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7174349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Réalisations Techniques</a:t>
            </a:r>
            <a:endParaRPr lang="en-US" sz="4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E3F812-DB85-D355-CAD7-D9ABE7CCE958}"/>
              </a:ext>
            </a:extLst>
          </p:cNvPr>
          <p:cNvSpPr/>
          <p:nvPr/>
        </p:nvSpPr>
        <p:spPr>
          <a:xfrm>
            <a:off x="12773025" y="7792759"/>
            <a:ext cx="1857375" cy="341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 1"/>
          <p:cNvSpPr/>
          <p:nvPr/>
        </p:nvSpPr>
        <p:spPr>
          <a:xfrm>
            <a:off x="765453" y="1722358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Ce projet met en œuvre des concepts essentiels de l'administration système moderne et de la gestion d'infrastructures en production.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5453" y="2668191"/>
            <a:ext cx="6440329" cy="2371011"/>
          </a:xfrm>
          <a:prstGeom prst="roundRect">
            <a:avLst>
              <a:gd name="adj" fmla="val 6171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34973" y="2668191"/>
            <a:ext cx="121920" cy="2371011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106091" y="2917388"/>
            <a:ext cx="3759160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Scaling &amp; Load Balancing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06091" y="3390305"/>
            <a:ext cx="5850493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Déploiement de l'API en </a:t>
            </a: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 réplicas</a:t>
            </a: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avec répartition automatique de la charge via le routage mesh de Docker Swarm. Chaque requête est distribuée intelligemment entre les instances disponibles.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4499" y="2668191"/>
            <a:ext cx="6440448" cy="2371011"/>
          </a:xfrm>
          <a:prstGeom prst="roundRect">
            <a:avLst>
              <a:gd name="adj" fmla="val 6171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7394019" y="2668191"/>
            <a:ext cx="121920" cy="2371011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7765137" y="291738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Zéro Downtime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765137" y="3390305"/>
            <a:ext cx="58506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Configuration de </a:t>
            </a: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rolling updates</a:t>
            </a: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les mises à jour s'effectuent progressivement sans interruption de service. En cas d'échec, rollback automatique vers la version stable précédente.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453" y="5257919"/>
            <a:ext cx="6440329" cy="2371011"/>
          </a:xfrm>
          <a:prstGeom prst="roundRect">
            <a:avLst>
              <a:gd name="adj" fmla="val 6171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734973" y="5257919"/>
            <a:ext cx="121920" cy="2371011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1106091" y="5507117"/>
            <a:ext cx="440233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Gestion des Ressources (QoS)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06091" y="5980033"/>
            <a:ext cx="5850493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Application de </a:t>
            </a: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limites CPU et RAM</a:t>
            </a: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(limits/reservations) pour garantir la stabilité du système et éviter qu'un service monopolise les ressources de l'hôte physique.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4499" y="5257919"/>
            <a:ext cx="6440448" cy="2371011"/>
          </a:xfrm>
          <a:prstGeom prst="roundRect">
            <a:avLst>
              <a:gd name="adj" fmla="val 6171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7394019" y="5257919"/>
            <a:ext cx="121920" cy="2371011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7765137" y="5507117"/>
            <a:ext cx="405741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Sécurité &amp; Isolation Réseau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765137" y="5980033"/>
            <a:ext cx="58506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Isolation complète des services via un </a:t>
            </a: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réseau overlay privé</a:t>
            </a: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 Implémentation de Docker Secrets pour la gestion sécurisée des informations sensibles (mots de passe, clés API).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655677"/>
            <a:ext cx="7254359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Apport pour mon Alternance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938" y="1604248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 tant </a:t>
            </a:r>
            <a:r>
              <a:rPr lang="en-US" sz="14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qu'apprenti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4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Ingénieur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4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administrateur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système, ce projet technique renforce considérablement mes compétences opérationnelles et ma vision de l'infrastructure moderne.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925592" y="2867739"/>
            <a:ext cx="6296978" cy="185023"/>
          </a:xfrm>
          <a:prstGeom prst="roundRect">
            <a:avLst>
              <a:gd name="adj" fmla="val 494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47938" y="2682597"/>
            <a:ext cx="555308" cy="555308"/>
          </a:xfrm>
          <a:prstGeom prst="roundRect">
            <a:avLst>
              <a:gd name="adj" fmla="val 823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" y="2821424"/>
            <a:ext cx="277654" cy="277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2961" y="3422928"/>
            <a:ext cx="335518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Vision "Production-Ready"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32961" y="3823216"/>
            <a:ext cx="6204704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Compréhension approfondie des contraintes de production : sécurisation des secrets, gestion optimale des ressources, anticipation des pannes et planification de la reprise d'activité.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685365" y="2590086"/>
            <a:ext cx="6296978" cy="185023"/>
          </a:xfrm>
          <a:prstGeom prst="roundRect">
            <a:avLst>
              <a:gd name="adj" fmla="val 494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407712" y="2404943"/>
            <a:ext cx="555308" cy="555308"/>
          </a:xfrm>
          <a:prstGeom prst="roundRect">
            <a:avLst>
              <a:gd name="adj" fmla="val 823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538" y="2543770"/>
            <a:ext cx="277654" cy="27765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2735" y="3145274"/>
            <a:ext cx="3078242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Troubleshooting Avancé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92735" y="3545562"/>
            <a:ext cx="6204704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Développement de compétences en diagnostic de problèmes complexes : conflits de ports, gestion des verrous WSL2, résolution de problèmes réseaux inter-conteneurs et analyse de logs distribuées.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25592" y="5544741"/>
            <a:ext cx="6296978" cy="185023"/>
          </a:xfrm>
          <a:prstGeom prst="roundRect">
            <a:avLst>
              <a:gd name="adj" fmla="val 494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Shape 11"/>
          <p:cNvSpPr/>
          <p:nvPr/>
        </p:nvSpPr>
        <p:spPr>
          <a:xfrm>
            <a:off x="647938" y="5359598"/>
            <a:ext cx="555308" cy="555308"/>
          </a:xfrm>
          <a:prstGeom prst="roundRect">
            <a:avLst>
              <a:gd name="adj" fmla="val 823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765" y="5498425"/>
            <a:ext cx="277654" cy="27765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32961" y="6099929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Culture DevOps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832961" y="6500217"/>
            <a:ext cx="6204704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Meilleure compréhension du lien entre développement et opérations, facilitant la collaboration avec les équipes dev et l'adoption de pratiques CI/CD modernes.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685365" y="5267087"/>
            <a:ext cx="6296978" cy="185023"/>
          </a:xfrm>
          <a:prstGeom prst="roundRect">
            <a:avLst>
              <a:gd name="adj" fmla="val 494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7407712" y="5081945"/>
            <a:ext cx="555308" cy="555308"/>
          </a:xfrm>
          <a:prstGeom prst="roundRect">
            <a:avLst>
              <a:gd name="adj" fmla="val 823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6538" y="5220772"/>
            <a:ext cx="277654" cy="27765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2735" y="5822275"/>
            <a:ext cx="364426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Modernisation Infrastructure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592735" y="6222563"/>
            <a:ext cx="6204704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Maîtrise des outils standards du marché (Docker, orchestration), essentiels pour la maintenance et l'évolution des infrastructures d'entreprise aujourd'hui.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2D5EB-917F-FD91-7EC0-446695B65C23}"/>
              </a:ext>
            </a:extLst>
          </p:cNvPr>
          <p:cNvSpPr/>
          <p:nvPr/>
        </p:nvSpPr>
        <p:spPr>
          <a:xfrm>
            <a:off x="12773025" y="7792759"/>
            <a:ext cx="1857375" cy="341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529</Words>
  <Application>Microsoft Office PowerPoint</Application>
  <PresentationFormat>Personnalisé</PresentationFormat>
  <Paragraphs>59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Inconsolata</vt:lpstr>
      <vt:lpstr>Montserrat Light</vt:lpstr>
      <vt:lpstr>Arial</vt:lpstr>
      <vt:lpstr>Montserrat Black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BAYOULI Yousri</cp:lastModifiedBy>
  <cp:revision>2</cp:revision>
  <dcterms:created xsi:type="dcterms:W3CDTF">2025-11-25T14:09:07Z</dcterms:created>
  <dcterms:modified xsi:type="dcterms:W3CDTF">2025-11-25T14:14:20Z</dcterms:modified>
</cp:coreProperties>
</file>